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7" r:id="rId3"/>
    <p:sldId id="268" r:id="rId4"/>
    <p:sldId id="293" r:id="rId5"/>
    <p:sldId id="393" r:id="rId6"/>
    <p:sldId id="392" r:id="rId7"/>
    <p:sldId id="396" r:id="rId8"/>
    <p:sldId id="395" r:id="rId9"/>
    <p:sldId id="398" r:id="rId10"/>
    <p:sldId id="399" r:id="rId11"/>
    <p:sldId id="401" r:id="rId12"/>
    <p:sldId id="456" r:id="rId13"/>
    <p:sldId id="458" r:id="rId14"/>
    <p:sldId id="460" r:id="rId15"/>
    <p:sldId id="457" r:id="rId16"/>
    <p:sldId id="402" r:id="rId17"/>
    <p:sldId id="429" r:id="rId18"/>
    <p:sldId id="430" r:id="rId19"/>
    <p:sldId id="462" r:id="rId20"/>
    <p:sldId id="463" r:id="rId21"/>
    <p:sldId id="464" r:id="rId22"/>
    <p:sldId id="415" r:id="rId23"/>
    <p:sldId id="425" r:id="rId24"/>
    <p:sldId id="426" r:id="rId25"/>
    <p:sldId id="427" r:id="rId26"/>
    <p:sldId id="428" r:id="rId27"/>
    <p:sldId id="403" r:id="rId28"/>
    <p:sldId id="414" r:id="rId29"/>
    <p:sldId id="408" r:id="rId30"/>
    <p:sldId id="448" r:id="rId31"/>
    <p:sldId id="397" r:id="rId32"/>
    <p:sldId id="405" r:id="rId33"/>
    <p:sldId id="406" r:id="rId34"/>
    <p:sldId id="407" r:id="rId35"/>
    <p:sldId id="409" r:id="rId36"/>
    <p:sldId id="413" r:id="rId37"/>
    <p:sldId id="410" r:id="rId38"/>
    <p:sldId id="416" r:id="rId39"/>
    <p:sldId id="442" r:id="rId40"/>
    <p:sldId id="443" r:id="rId41"/>
    <p:sldId id="444" r:id="rId42"/>
    <p:sldId id="445" r:id="rId43"/>
    <p:sldId id="446" r:id="rId44"/>
    <p:sldId id="450" r:id="rId45"/>
    <p:sldId id="435" r:id="rId46"/>
    <p:sldId id="437" r:id="rId47"/>
    <p:sldId id="438" r:id="rId48"/>
    <p:sldId id="439" r:id="rId49"/>
    <p:sldId id="440" r:id="rId50"/>
    <p:sldId id="449" r:id="rId51"/>
    <p:sldId id="455" r:id="rId52"/>
    <p:sldId id="441" r:id="rId53"/>
    <p:sldId id="451" r:id="rId54"/>
    <p:sldId id="452" r:id="rId55"/>
    <p:sldId id="453" r:id="rId56"/>
    <p:sldId id="454" r:id="rId57"/>
    <p:sldId id="411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9" autoAdjust="0"/>
    <p:restoredTop sz="80834" autoAdjust="0"/>
  </p:normalViewPr>
  <p:slideViewPr>
    <p:cSldViewPr>
      <p:cViewPr varScale="1">
        <p:scale>
          <a:sx n="79" d="100"/>
          <a:sy n="79" d="100"/>
        </p:scale>
        <p:origin x="167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1497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1172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5520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8419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79246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4986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118117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52992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514856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47189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29366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48943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8616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366603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38.png"/><Relationship Id="rId21" Type="http://schemas.openxmlformats.org/officeDocument/2006/relationships/image" Target="../media/image40.sv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370.png"/><Relationship Id="rId15" Type="http://schemas.openxmlformats.org/officeDocument/2006/relationships/image" Target="../media/image18.svg"/><Relationship Id="rId23" Type="http://schemas.openxmlformats.org/officeDocument/2006/relationships/image" Target="../media/image41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39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.wdp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1.svg"/><Relationship Id="rId3" Type="http://schemas.openxmlformats.org/officeDocument/2006/relationships/image" Target="../media/image530.png"/><Relationship Id="rId21" Type="http://schemas.openxmlformats.org/officeDocument/2006/relationships/image" Target="../media/image21.png"/><Relationship Id="rId34" Type="http://schemas.openxmlformats.org/officeDocument/2006/relationships/image" Target="../media/image32.svg"/><Relationship Id="rId17" Type="http://schemas.openxmlformats.org/officeDocument/2006/relationships/image" Target="../media/image550.png"/><Relationship Id="rId25" Type="http://schemas.openxmlformats.org/officeDocument/2006/relationships/image" Target="../media/image25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20" Type="http://schemas.openxmlformats.org/officeDocument/2006/relationships/image" Target="../media/image1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svg"/><Relationship Id="rId32" Type="http://schemas.openxmlformats.org/officeDocument/2006/relationships/image" Target="../media/image30.svg"/><Relationship Id="rId23" Type="http://schemas.openxmlformats.org/officeDocument/2006/relationships/image" Target="../media/image23.png"/><Relationship Id="rId28" Type="http://schemas.openxmlformats.org/officeDocument/2006/relationships/image" Target="../media/image42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image" Target="../media/image540.png"/><Relationship Id="rId22" Type="http://schemas.openxmlformats.org/officeDocument/2006/relationships/image" Target="../media/image39.svg"/><Relationship Id="rId27" Type="http://schemas.openxmlformats.org/officeDocument/2006/relationships/image" Target="../media/image27.png"/><Relationship Id="rId30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45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4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1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png"/><Relationship Id="rId9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30" y="4121047"/>
            <a:ext cx="4777740" cy="226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7"/>
            <a:ext cx="7924800" cy="17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Lucka*, Ben Cox &amp; </a:t>
            </a:r>
          </a:p>
          <a:p>
            <a:pPr>
              <a:lnSpc>
                <a:spcPct val="150000"/>
              </a:lnSpc>
            </a:pPr>
            <a:r>
              <a:rPr lang="en-GB" altLang="LID4096" sz="2000" kern="0" dirty="0"/>
              <a:t>the PAMMOTH team</a:t>
            </a:r>
            <a:br>
              <a:rPr lang="en-GB" altLang="LID4096" sz="400" kern="0" dirty="0"/>
            </a:br>
            <a:r>
              <a:rPr lang="en-GB" altLang="LID4096" sz="1800" b="0" kern="0" dirty="0"/>
              <a:t>(*he/him,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600" kern="0" dirty="0"/>
              <a:t>Medical Physics Seminar @ MLU Halle-Wittenberg, 16</a:t>
            </a:r>
            <a:r>
              <a:rPr lang="en-GB" altLang="LID4096" sz="1600" kern="0" baseline="30000" dirty="0"/>
              <a:t>th</a:t>
            </a:r>
            <a:r>
              <a:rPr lang="en-GB" altLang="LID4096" sz="1600" kern="0" dirty="0"/>
              <a:t> Nov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7018"/>
            <a:ext cx="2448270" cy="2444607"/>
            <a:chOff x="6516218" y="2280536"/>
            <a:chExt cx="2448270" cy="2444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80536"/>
              <a:ext cx="638953" cy="17571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7658"/>
              <a:ext cx="638659" cy="175631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8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100" dirty="0">
                <a:latin typeface="+mn-lt"/>
              </a:rPr>
              <a:t>					(assuming thermal and stress confinement conditions)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98355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98355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73325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73325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613568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613568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290736"/>
            <a:ext cx="8077200" cy="762000"/>
          </a:xfrm>
        </p:spPr>
        <p:txBody>
          <a:bodyPr/>
          <a:lstStyle/>
          <a:p>
            <a:r>
              <a:rPr lang="en-US" sz="2400" dirty="0"/>
              <a:t>PAT Image Reconstruction – </a:t>
            </a:r>
            <a:br>
              <a:rPr lang="en-US" sz="2400" dirty="0"/>
            </a:br>
            <a:r>
              <a:rPr lang="en-US" sz="2400" dirty="0"/>
              <a:t>General Considerations</a:t>
            </a:r>
            <a:endParaRPr lang="LID4096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4B96-6ACC-5CEF-FB9B-9320E21F0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6144"/>
            <a:ext cx="8077200" cy="53012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Imaging goal </a:t>
            </a:r>
            <a:r>
              <a:rPr lang="en-US" sz="1800" b="0" dirty="0">
                <a:solidFill>
                  <a:srgbClr val="000000"/>
                </a:solidFill>
                <a:effectLst/>
              </a:rPr>
              <a:t>- 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what do we want?</a:t>
            </a:r>
          </a:p>
          <a:p>
            <a:r>
              <a:rPr lang="en-US" sz="1800" b="0" dirty="0"/>
              <a:t>qualitative (structural) or quantitative images?</a:t>
            </a:r>
          </a:p>
          <a:p>
            <a:r>
              <a:rPr lang="en-US" sz="1800" b="0" dirty="0"/>
              <a:t>fast (real-time?) image formation?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Data properties </a:t>
            </a:r>
            <a:r>
              <a:rPr lang="en-US" sz="1800" b="0" dirty="0"/>
              <a:t>- </a:t>
            </a:r>
            <a:r>
              <a:rPr lang="en-US" sz="1800" b="0" i="1" dirty="0"/>
              <a:t>where and how did we measure the data?</a:t>
            </a:r>
          </a:p>
          <a:p>
            <a:r>
              <a:rPr lang="en-US" sz="1800" b="0" dirty="0"/>
              <a:t>sensing geometry – planar, cylindrical, (half-)spherical</a:t>
            </a:r>
          </a:p>
          <a:p>
            <a:r>
              <a:rPr lang="en-US" sz="1800" b="0" dirty="0" err="1"/>
              <a:t>spatio</a:t>
            </a:r>
            <a:r>
              <a:rPr lang="en-US" sz="1800" b="0" dirty="0"/>
              <a:t>-temporal sampling rates, compression?</a:t>
            </a:r>
          </a:p>
          <a:p>
            <a:r>
              <a:rPr lang="en-US" sz="1800" b="0" dirty="0"/>
              <a:t>sensor response, noise level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Wave propagation model </a:t>
            </a:r>
            <a:r>
              <a:rPr lang="en-US" sz="1800" b="0" i="1" dirty="0"/>
              <a:t>- how realistic do we need to be?</a:t>
            </a:r>
          </a:p>
          <a:p>
            <a:r>
              <a:rPr lang="en-US" sz="1800" b="0" dirty="0"/>
              <a:t>need to include sound speed / density variations?</a:t>
            </a:r>
          </a:p>
          <a:p>
            <a:r>
              <a:rPr lang="en-US" sz="1800" b="0" dirty="0"/>
              <a:t>need to account for absorption? </a:t>
            </a:r>
          </a:p>
          <a:p>
            <a:r>
              <a:rPr lang="en-US" sz="1800" b="0" dirty="0"/>
              <a:t>include shear waves? 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b="0" i="1" dirty="0"/>
              <a:t>What else?</a:t>
            </a:r>
          </a:p>
          <a:p>
            <a:r>
              <a:rPr lang="en-US" sz="1800" b="0" dirty="0"/>
              <a:t>available computing hardware?</a:t>
            </a:r>
          </a:p>
          <a:p>
            <a:r>
              <a:rPr lang="en-US" sz="1800" b="0" dirty="0"/>
              <a:t>pre- and postprocessing</a:t>
            </a:r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28441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78768"/>
            <a:ext cx="8077200" cy="762000"/>
          </a:xfrm>
        </p:spPr>
        <p:txBody>
          <a:bodyPr/>
          <a:lstStyle/>
          <a:p>
            <a:r>
              <a:rPr lang="en-US" sz="3200" dirty="0"/>
              <a:t>PAT Sensing Geometries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F7C8AF6-6EA8-D55D-D533-227AABC6A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60425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2F04C-68D5-03C4-F110-ABB41AD96401}"/>
              </a:ext>
            </a:extLst>
          </p:cNvPr>
          <p:cNvSpPr txBox="1"/>
          <p:nvPr/>
        </p:nvSpPr>
        <p:spPr>
          <a:xfrm>
            <a:off x="421494" y="4365104"/>
            <a:ext cx="6966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CMSS8"/>
              </a:rPr>
              <a:t>taken from: </a:t>
            </a:r>
            <a:r>
              <a:rPr lang="en-US" sz="2000" b="0" i="0" u="none" strike="noStrike" baseline="0" dirty="0">
                <a:latin typeface="CMSS8"/>
              </a:rPr>
              <a:t>Paul Beard Interface Focus 2011;1:602-631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12F5B4-8B38-5846-154D-985A4E8B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94" y="5373216"/>
            <a:ext cx="8077200" cy="7920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</a:rPr>
              <a:t>What is their difference?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6195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78768"/>
            <a:ext cx="8077200" cy="762000"/>
          </a:xfrm>
        </p:spPr>
        <p:txBody>
          <a:bodyPr/>
          <a:lstStyle/>
          <a:p>
            <a:r>
              <a:rPr lang="en-US" sz="3200" dirty="0"/>
              <a:t>PAT Visibility Condition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2467922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F04C-68D5-03C4-F110-ABB41AD96401}"/>
              </a:ext>
            </a:extLst>
          </p:cNvPr>
          <p:cNvSpPr txBox="1"/>
          <p:nvPr/>
        </p:nvSpPr>
        <p:spPr>
          <a:xfrm>
            <a:off x="421494" y="3212976"/>
            <a:ext cx="6966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CMSS8"/>
              </a:rPr>
              <a:t>taken from: </a:t>
            </a:r>
            <a:r>
              <a:rPr lang="da-DK" sz="2000" b="0" u="none" strike="noStrike" baseline="0" dirty="0">
                <a:latin typeface="CMSS8"/>
              </a:rPr>
              <a:t>Xu, Y. et al. (2004). Med. Phys., 31(4), 724.</a:t>
            </a:r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F3E07-4BF1-E855-C093-F46E7A786A0B}"/>
              </a:ext>
            </a:extLst>
          </p:cNvPr>
          <p:cNvGrpSpPr/>
          <p:nvPr/>
        </p:nvGrpSpPr>
        <p:grpSpPr>
          <a:xfrm>
            <a:off x="323528" y="1739684"/>
            <a:ext cx="8563935" cy="1401284"/>
            <a:chOff x="490419" y="5152195"/>
            <a:chExt cx="8563935" cy="14012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9A1ADB-1265-EE70-991B-FE539B9A4A71}"/>
                </a:ext>
              </a:extLst>
            </p:cNvPr>
            <p:cNvGrpSpPr/>
            <p:nvPr/>
          </p:nvGrpSpPr>
          <p:grpSpPr>
            <a:xfrm>
              <a:off x="490419" y="5152195"/>
              <a:ext cx="5425074" cy="1386343"/>
              <a:chOff x="329802" y="4957957"/>
              <a:chExt cx="5425074" cy="1386343"/>
            </a:xfrm>
          </p:grpSpPr>
          <p:pic>
            <p:nvPicPr>
              <p:cNvPr id="16" name="Picture 15" descr="visibility2.png">
                <a:extLst>
                  <a:ext uri="{FF2B5EF4-FFF2-40B4-BE49-F238E27FC236}">
                    <a16:creationId xmlns:a16="http://schemas.microsoft.com/office/drawing/2014/main" id="{5B332C65-64B1-11BE-73C2-54613D92F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534"/>
              <a:stretch/>
            </p:blipFill>
            <p:spPr>
              <a:xfrm>
                <a:off x="329802" y="4957957"/>
                <a:ext cx="3659493" cy="1383354"/>
              </a:xfrm>
              <a:prstGeom prst="rect">
                <a:avLst/>
              </a:prstGeom>
            </p:spPr>
          </p:pic>
          <p:pic>
            <p:nvPicPr>
              <p:cNvPr id="17" name="Picture 16" descr="visibility2.png">
                <a:extLst>
                  <a:ext uri="{FF2B5EF4-FFF2-40B4-BE49-F238E27FC236}">
                    <a16:creationId xmlns:a16="http://schemas.microsoft.com/office/drawing/2014/main" id="{4A1F75A8-7E06-FD1C-E70D-16993FD54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00"/>
              <a:stretch/>
            </p:blipFill>
            <p:spPr>
              <a:xfrm>
                <a:off x="4034117" y="4960946"/>
                <a:ext cx="1720759" cy="138335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DD9A4C-CA29-5EB7-2ADA-7BEAA2CF73E1}"/>
                </a:ext>
              </a:extLst>
            </p:cNvPr>
            <p:cNvGrpSpPr/>
            <p:nvPr/>
          </p:nvGrpSpPr>
          <p:grpSpPr>
            <a:xfrm>
              <a:off x="5961528" y="5170125"/>
              <a:ext cx="3092826" cy="1383354"/>
              <a:chOff x="6081055" y="4721889"/>
              <a:chExt cx="3092826" cy="1383354"/>
            </a:xfrm>
          </p:grpSpPr>
          <p:pic>
            <p:nvPicPr>
              <p:cNvPr id="14" name="Picture 13" descr="visibility2.png">
                <a:extLst>
                  <a:ext uri="{FF2B5EF4-FFF2-40B4-BE49-F238E27FC236}">
                    <a16:creationId xmlns:a16="http://schemas.microsoft.com/office/drawing/2014/main" id="{FF69940A-B73B-5EFA-1C89-46FB47E7F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14" r="23991"/>
              <a:stretch/>
            </p:blipFill>
            <p:spPr>
              <a:xfrm>
                <a:off x="6081055" y="4721889"/>
                <a:ext cx="1763059" cy="138335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C0F5A9-D0DC-5940-B427-7B8DCA05D204}"/>
                  </a:ext>
                </a:extLst>
              </p:cNvPr>
              <p:cNvSpPr txBox="1"/>
              <p:nvPr/>
            </p:nvSpPr>
            <p:spPr>
              <a:xfrm>
                <a:off x="7921760" y="5435093"/>
                <a:ext cx="12521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FF6600"/>
                  </a:buClr>
                  <a:defRPr/>
                </a:pPr>
                <a:r>
                  <a:rPr lang="en-US" sz="1800" dirty="0">
                    <a:latin typeface="Cambria"/>
                    <a:cs typeface="Cambria"/>
                  </a:rPr>
                  <a:t>visibility region</a:t>
                </a:r>
                <a:endParaRPr lang="en-US" sz="1800" i="1" dirty="0">
                  <a:latin typeface="Cambria"/>
                  <a:cs typeface="Cambria"/>
                </a:endParaRPr>
              </a:p>
            </p:txBody>
          </p:sp>
        </p:grpSp>
        <p:sp>
          <p:nvSpPr>
            <p:cNvPr id="13" name="Line 68">
              <a:extLst>
                <a:ext uri="{FF2B5EF4-FFF2-40B4-BE49-F238E27FC236}">
                  <a16:creationId xmlns:a16="http://schemas.microsoft.com/office/drawing/2014/main" id="{6F2510E4-3C77-46F9-8CB1-0605EA7C3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1178" y="6006351"/>
              <a:ext cx="448235" cy="1643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2CA0DF8-514C-1278-2529-78088125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494" y="3933056"/>
                <a:ext cx="8398978" cy="26642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A </a:t>
                </a:r>
                <a:r>
                  <a:rPr lang="en-US" sz="2400" b="0" i="1" dirty="0">
                    <a:solidFill>
                      <a:srgbClr val="000000"/>
                    </a:solidFill>
                    <a:effectLst/>
                  </a:rPr>
                  <a:t>phase space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400" b="0" i="1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is “visible” (“audible”), if a ray through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in the direction of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hits a sensor within the measurement time.</a:t>
                </a:r>
              </a:p>
              <a:p>
                <a:pPr marL="0" indent="0">
                  <a:buNone/>
                </a:pPr>
                <a:endParaRPr lang="en-US" sz="2400" b="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“Visibility region”</a:t>
                </a:r>
                <a:r>
                  <a:rPr lang="en-US" sz="2400" b="0" dirty="0">
                    <a:solidFill>
                      <a:srgbClr val="000000"/>
                    </a:solidFill>
                  </a:rPr>
                  <a:t>: all points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is visible for all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2CA0DF8-514C-1278-2529-78088125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494" y="3933056"/>
                <a:ext cx="8398978" cy="2664296"/>
              </a:xfrm>
              <a:blipFill>
                <a:blip r:embed="rId4"/>
                <a:stretch>
                  <a:fillRect l="-1089" t="-2059" r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77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88640"/>
            <a:ext cx="8077200" cy="762000"/>
          </a:xfrm>
        </p:spPr>
        <p:txBody>
          <a:bodyPr/>
          <a:lstStyle/>
          <a:p>
            <a:r>
              <a:rPr lang="en-US" sz="2400" dirty="0"/>
              <a:t>PAT Reconstruction Approaches</a:t>
            </a:r>
            <a:endParaRPr lang="LID4096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4B96-6ACC-5CEF-FB9B-9320E21F0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6144"/>
            <a:ext cx="8503096" cy="55172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Ad-hoc back-projection / delay-and-sum / beamforming</a:t>
            </a:r>
          </a:p>
          <a:p>
            <a:r>
              <a:rPr lang="en-US" sz="1800" b="0" dirty="0"/>
              <a:t>early approaches translated from US imaging</a:t>
            </a:r>
          </a:p>
          <a:p>
            <a:r>
              <a:rPr lang="en-US" sz="1800" b="0" dirty="0"/>
              <a:t>simple geometric space-time correspondence</a:t>
            </a:r>
          </a:p>
          <a:p>
            <a:r>
              <a:rPr lang="en-US" sz="1800" b="0" dirty="0"/>
              <a:t>efficient &amp; fast to implement  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Analytical methods / series solutions</a:t>
            </a:r>
            <a:endParaRPr lang="en-US" sz="1800" b="0" i="1" dirty="0"/>
          </a:p>
          <a:p>
            <a:r>
              <a:rPr lang="en-US" sz="1800" b="0" dirty="0"/>
              <a:t>based on rigorous mathematics</a:t>
            </a:r>
          </a:p>
          <a:p>
            <a:r>
              <a:rPr lang="en-US" sz="1800" b="0" dirty="0"/>
              <a:t>exact for certain geometries and conditions</a:t>
            </a:r>
          </a:p>
          <a:p>
            <a:r>
              <a:rPr lang="en-US" sz="1800" b="0" dirty="0"/>
              <a:t>sometimes fast implementations (FFTs) </a:t>
            </a:r>
          </a:p>
          <a:p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Model-based (algebraic / iterative / variational / Bayesian)</a:t>
            </a:r>
            <a:endParaRPr lang="en-US" sz="1800" b="0" dirty="0"/>
          </a:p>
          <a:p>
            <a:r>
              <a:rPr lang="en-US" sz="1800" b="0" dirty="0"/>
              <a:t>flexible, minimal conditions, sparse / compressed data</a:t>
            </a:r>
          </a:p>
          <a:p>
            <a:r>
              <a:rPr lang="en-US" sz="1800" b="0" dirty="0"/>
              <a:t>explicit numerical forward model, a-priori information</a:t>
            </a:r>
          </a:p>
          <a:p>
            <a:r>
              <a:rPr lang="en-US" sz="1800" b="0" dirty="0"/>
              <a:t>computationally heavy (high-res 3D?)  </a:t>
            </a:r>
          </a:p>
          <a:p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Learned / data-driven (machine/deep learning)</a:t>
            </a:r>
          </a:p>
          <a:p>
            <a:r>
              <a:rPr lang="en-US" sz="1800" b="0" dirty="0"/>
              <a:t>improve certain aspect of traditional approaches</a:t>
            </a:r>
          </a:p>
          <a:p>
            <a:r>
              <a:rPr lang="en-US" sz="1800" b="0" dirty="0"/>
              <a:t>use training data to learn good inversion / image representation</a:t>
            </a:r>
          </a:p>
          <a:p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56543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06760"/>
            <a:ext cx="8077200" cy="762000"/>
          </a:xfrm>
        </p:spPr>
        <p:txBody>
          <a:bodyPr/>
          <a:lstStyle/>
          <a:p>
            <a:r>
              <a:rPr lang="en-US" sz="2800" dirty="0"/>
              <a:t>Model-Based Approaches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346253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𝑀𝑊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346253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2448272"/>
                <a:ext cx="8602235" cy="371703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b="0" dirty="0"/>
                  <a:t> models the wave propagation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b="0" dirty="0"/>
                  <a:t> models the sensing geometry and characteristics 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b="0" dirty="0"/>
                  <a:t> combined </a:t>
                </a:r>
                <a:r>
                  <a:rPr lang="en-US" sz="1800" b="0" i="1" dirty="0"/>
                  <a:t>forward model</a:t>
                </a:r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Idea: </a:t>
                </a:r>
                <a:r>
                  <a:rPr lang="en-US" sz="1800" b="0" dirty="0"/>
                  <a:t>Solve linear system                approximately and subject to additional constraints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 cannot be set up as explicit matrix, but matrix-vector products </a:t>
                </a:r>
                <a14:m>
                  <m:oMath xmlns:m="http://schemas.openxmlformats.org/officeDocument/2006/math">
                    <m:r>
                      <a:rPr lang="de-DE" sz="1800" b="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0" dirty="0"/>
                  <a:t> can be computed </a:t>
                </a:r>
                <a:r>
                  <a:rPr lang="en-US" sz="1800" b="0" dirty="0">
                    <a:sym typeface="Wingdings" panose="05000000000000000000" pitchFamily="2" charset="2"/>
                  </a:rPr>
                  <a:t> iterative solution (e.g. conjugate gradient)</a:t>
                </a:r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b="0" dirty="0"/>
                  <a:t> require numerical wave propagation model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448272"/>
                <a:ext cx="8602235" cy="3717032"/>
              </a:xfrm>
              <a:blipFill>
                <a:blip r:embed="rId5"/>
                <a:stretch>
                  <a:fillRect l="-567" t="-985" r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CC1E38-ABBC-349D-0447-BDAE72F7749D}"/>
                  </a:ext>
                </a:extLst>
              </p:cNvPr>
              <p:cNvSpPr txBox="1"/>
              <p:nvPr/>
            </p:nvSpPr>
            <p:spPr>
              <a:xfrm>
                <a:off x="3491880" y="3645024"/>
                <a:ext cx="115212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CC1E38-ABBC-349D-0447-BDAE72F7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115212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Newspaper with solid fill">
            <a:extLst>
              <a:ext uri="{FF2B5EF4-FFF2-40B4-BE49-F238E27FC236}">
                <a16:creationId xmlns:a16="http://schemas.microsoft.com/office/drawing/2014/main" id="{9E3FC211-282C-167D-B987-1E239E3EB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275" y="5805264"/>
            <a:ext cx="762000" cy="762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33EBE-3313-98EC-11E5-8988A5C0FD25}"/>
              </a:ext>
            </a:extLst>
          </p:cNvPr>
          <p:cNvSpPr txBox="1">
            <a:spLocks/>
          </p:cNvSpPr>
          <p:nvPr/>
        </p:nvSpPr>
        <p:spPr>
          <a:xfrm>
            <a:off x="1046079" y="587727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800" kern="0" dirty="0" err="1"/>
              <a:t>Arridge</a:t>
            </a:r>
            <a:r>
              <a:rPr lang="en-US" sz="1800" kern="0" dirty="0"/>
              <a:t>, </a:t>
            </a:r>
            <a:r>
              <a:rPr lang="en-US" sz="1800" kern="0" dirty="0" err="1"/>
              <a:t>Betcke</a:t>
            </a:r>
            <a:r>
              <a:rPr lang="en-US" sz="1800" kern="0" dirty="0"/>
              <a:t>, Cox, L, </a:t>
            </a:r>
            <a:r>
              <a:rPr lang="en-US" sz="1800" kern="0" dirty="0" err="1"/>
              <a:t>Treeby</a:t>
            </a:r>
            <a:r>
              <a:rPr lang="en-US" sz="1800" kern="0" dirty="0"/>
              <a:t>, 2016.</a:t>
            </a:r>
            <a:r>
              <a:rPr lang="en-US" sz="1800" b="0" kern="0" dirty="0"/>
              <a:t> On the Adjoint Operator in Photoacoustic Tomography. </a:t>
            </a:r>
            <a:r>
              <a:rPr lang="en-US" sz="1800" b="0" i="1" kern="0" dirty="0"/>
              <a:t>Inverse Problems</a:t>
            </a:r>
          </a:p>
        </p:txBody>
      </p:sp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9257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354289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22784"/>
            <a:ext cx="8077200" cy="762000"/>
          </a:xfrm>
        </p:spPr>
        <p:txBody>
          <a:bodyPr/>
          <a:lstStyle/>
          <a:p>
            <a:r>
              <a:rPr lang="en-US" sz="2400" dirty="0"/>
              <a:t>Variational Regularization Approaches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2664296"/>
                <a:ext cx="8602235" cy="37170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Idea: </a:t>
                </a:r>
                <a:r>
                  <a:rPr lang="en-US" sz="1800" b="0" dirty="0"/>
                  <a:t>Formulate image reconstruction as variational energy-minimization to incorporate </a:t>
                </a:r>
                <a:r>
                  <a:rPr lang="en-US" sz="1800" b="0" i="1" dirty="0"/>
                  <a:t>a-priori information</a:t>
                </a:r>
                <a:r>
                  <a:rPr lang="en-US" sz="1800" b="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b="0" dirty="0"/>
                  <a:t>: </a:t>
                </a:r>
              </a:p>
              <a:p>
                <a:r>
                  <a:rPr lang="en-US" sz="1800" b="0" dirty="0"/>
                  <a:t>hard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b="0" dirty="0"/>
                  <a:t> encode physical information,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dirty="0"/>
              </a:p>
              <a:p>
                <a:r>
                  <a:rPr lang="en-US" sz="1800" b="0" dirty="0"/>
                  <a:t>(weighted) least-squares data-fit encodes Gaussian noise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penalizes un-wanted features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can be solved by first-order optimization methods </a:t>
                </a:r>
                <a:endParaRPr lang="en-US" sz="1800" b="0" dirty="0">
                  <a:sym typeface="Wingdings" panose="05000000000000000000" pitchFamily="2" charset="2"/>
                </a:endParaRPr>
              </a:p>
              <a:p>
                <a:r>
                  <a:rPr lang="en-US" sz="1800" b="0" dirty="0">
                    <a:sym typeface="Wingdings" panose="05000000000000000000" pitchFamily="2" charset="2"/>
                  </a:rPr>
                  <a:t>to compute gradient, ones needs </a:t>
                </a:r>
                <a:r>
                  <a:rPr lang="en-US" sz="1800" b="0" dirty="0"/>
                  <a:t>matrix-vector products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b="0" dirty="0"/>
              </a:p>
              <a:p>
                <a:endParaRPr lang="en-US" sz="1800" b="0" dirty="0"/>
              </a:p>
              <a:p>
                <a:endParaRPr lang="en-US" sz="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664296"/>
                <a:ext cx="8602235" cy="3717032"/>
              </a:xfrm>
              <a:blipFill>
                <a:blip r:embed="rId3"/>
                <a:stretch>
                  <a:fillRect l="-638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Newspaper with solid fill">
            <a:extLst>
              <a:ext uri="{FF2B5EF4-FFF2-40B4-BE49-F238E27FC236}">
                <a16:creationId xmlns:a16="http://schemas.microsoft.com/office/drawing/2014/main" id="{9E3FC211-282C-167D-B987-1E239E3E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275" y="5805264"/>
            <a:ext cx="762000" cy="762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33EBE-3313-98EC-11E5-8988A5C0FD25}"/>
              </a:ext>
            </a:extLst>
          </p:cNvPr>
          <p:cNvSpPr txBox="1">
            <a:spLocks/>
          </p:cNvSpPr>
          <p:nvPr/>
        </p:nvSpPr>
        <p:spPr>
          <a:xfrm>
            <a:off x="1046079" y="587727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800" kern="0" dirty="0" err="1"/>
              <a:t>Chambolle</a:t>
            </a:r>
            <a:r>
              <a:rPr lang="en-US" sz="1800" kern="0" dirty="0"/>
              <a:t>, Pock, 2016.</a:t>
            </a:r>
            <a:r>
              <a:rPr lang="en-US" sz="1800" b="0" kern="0" dirty="0"/>
              <a:t> An introduction to continuous optimization for imaging. </a:t>
            </a:r>
            <a:r>
              <a:rPr lang="en-US" sz="1800" b="0" i="1" kern="0" dirty="0"/>
              <a:t>Acta </a:t>
            </a:r>
            <a:r>
              <a:rPr lang="en-US" sz="1800" b="0" i="1" kern="0" dirty="0" err="1"/>
              <a:t>Numerica</a:t>
            </a:r>
            <a:endParaRPr lang="en-US" sz="1800" b="0" i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1585019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1585019"/>
                <a:ext cx="3564396" cy="907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3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46720"/>
            <a:ext cx="8077200" cy="762000"/>
          </a:xfrm>
        </p:spPr>
        <p:txBody>
          <a:bodyPr/>
          <a:lstStyle/>
          <a:p>
            <a:r>
              <a:rPr lang="en-US" sz="2000" dirty="0"/>
              <a:t>Comparison for One-Sided Sensor Data</a:t>
            </a:r>
            <a:endParaRPr lang="LID4096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17C54833-9F6C-D24D-EE73-98203141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42" y="1988840"/>
            <a:ext cx="7480517" cy="47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9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46720"/>
            <a:ext cx="8077200" cy="762000"/>
          </a:xfrm>
        </p:spPr>
        <p:txBody>
          <a:bodyPr/>
          <a:lstStyle/>
          <a:p>
            <a:r>
              <a:rPr lang="en-US" sz="2000" dirty="0"/>
              <a:t>Comparison for Sub-Sampled Data</a:t>
            </a:r>
            <a:endParaRPr lang="LID4096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7C54833-9F6C-D24D-EE73-98203141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386" y="1988840"/>
            <a:ext cx="7467228" cy="47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8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PAMMOTH modeling, baseline</a:t>
            </a:r>
            <a:endParaRPr lang="LID4096" sz="2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596D43-12CE-89CD-CFEE-545324606E3D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spatial response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995A01-C3F8-C1CC-7446-B62B51330E4A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temporal response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52410C-9A9B-F4C0-63F8-059773CDAB62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sampling density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DA912A-7578-AC77-2FE6-0FBFAC15DDEA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higher resolution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6016" y="2131639"/>
            <a:ext cx="3960440" cy="3990317"/>
            <a:chOff x="183442" y="2132856"/>
            <a:chExt cx="3960440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4053" y="2154199"/>
              <a:ext cx="1202516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78325" y="4134912"/>
              <a:ext cx="1197865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0.6 mm grid, 1.25/0.71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21.35%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137711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40"/>
              <a:ext cx="989156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1"/>
              <a:ext cx="988701" cy="264623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5"/>
              <a:ext cx="951805" cy="261746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8"/>
              <a:ext cx="951729" cy="261145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5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55060"/>
              <a:ext cx="945675" cy="260060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6270"/>
              <a:ext cx="945241" cy="259941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0.4mm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65.46%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9BF7FA-4FA6-D6AD-9DEF-10A7CC3E1421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760" y="2996952"/>
            <a:ext cx="2016224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6C845F-C467-041E-228F-521C3F81D7D7}"/>
              </a:ext>
            </a:extLst>
          </p:cNvPr>
          <p:cNvSpPr txBox="1"/>
          <p:nvPr/>
        </p:nvSpPr>
        <p:spPr>
          <a:xfrm>
            <a:off x="907399" y="3790201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PAT shows that these three dots are blood vessels</a:t>
            </a:r>
            <a:endParaRPr lang="LID4096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7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79750"/>
            <a:chOff x="523054" y="2131639"/>
            <a:chExt cx="3976937" cy="3879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22349" y="2131639"/>
              <a:ext cx="1178598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7846" y="4099245"/>
              <a:ext cx="1178056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2856"/>
            <a:ext cx="3976937" cy="3672408"/>
            <a:chOff x="523054" y="2132856"/>
            <a:chExt cx="3976937" cy="3672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7137"/>
              <a:ext cx="958710" cy="26364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4008508"/>
              <a:ext cx="958270" cy="263524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BB3765-12C9-1813-9567-FB656DE08CC6}"/>
              </a:ext>
            </a:extLst>
          </p:cNvPr>
          <p:cNvSpPr txBox="1">
            <a:spLocks/>
          </p:cNvSpPr>
          <p:nvPr/>
        </p:nvSpPr>
        <p:spPr bwMode="auto">
          <a:xfrm>
            <a:off x="533400" y="980728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800" kern="0"/>
              <a:t>Improvement (up to now…)</a:t>
            </a:r>
            <a:endParaRPr lang="LID4096" sz="2800" kern="0" dirty="0"/>
          </a:p>
        </p:txBody>
      </p:sp>
    </p:spTree>
    <p:extLst>
      <p:ext uri="{BB962C8B-B14F-4D97-AF65-F5344CB8AC3E}">
        <p14:creationId xmlns:p14="http://schemas.microsoft.com/office/powerpoint/2010/main" val="4050765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2SOS model in PAT</a:t>
            </a:r>
            <a:endParaRPr lang="LID4096" sz="2800" dirty="0"/>
          </a:p>
        </p:txBody>
      </p:sp>
      <p:pic>
        <p:nvPicPr>
          <p:cNvPr id="5" name="Picture 4" descr="A picture containing sphere, planet, space&#10;&#10;Description automatically generated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 descr="A picture containing sphere, planet, space, astronomical object&#10;&#10;Description automatically generated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" y="1196752"/>
            <a:ext cx="1895302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65" y="1196752"/>
            <a:ext cx="189530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96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TOF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2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6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FWI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3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763344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83535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To appear in Light: Science and Applications, arXiv:2308.06754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241</TotalTime>
  <Words>2358</Words>
  <Application>Microsoft Office PowerPoint</Application>
  <PresentationFormat>On-screen Show (4:3)</PresentationFormat>
  <Paragraphs>593</Paragraphs>
  <Slides>57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Abadi</vt:lpstr>
      <vt:lpstr>Arial</vt:lpstr>
      <vt:lpstr>Cambria</vt:lpstr>
      <vt:lpstr>Cambria Math</vt:lpstr>
      <vt:lpstr>CMSS8</vt:lpstr>
      <vt:lpstr>Times New Roman</vt:lpstr>
      <vt:lpstr>Verdana</vt:lpstr>
      <vt:lpstr>Wingdings</vt:lpstr>
      <vt:lpstr>template-cwi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PAT Image Reconstruction –  General Considerations</vt:lpstr>
      <vt:lpstr>PAT Sensing Geometries</vt:lpstr>
      <vt:lpstr>PAT Visibility Condition</vt:lpstr>
      <vt:lpstr>PAT Reconstruction Approaches</vt:lpstr>
      <vt:lpstr>Model-Based Approaches</vt:lpstr>
      <vt:lpstr>Acoustic Wave Solvers</vt:lpstr>
      <vt:lpstr>k-Wave</vt:lpstr>
      <vt:lpstr>Variational Regularization Approaches</vt:lpstr>
      <vt:lpstr>Comparison for One-Sided Sensor Data</vt:lpstr>
      <vt:lpstr>Comparison for Sub-Sampled Data</vt:lpstr>
      <vt:lpstr>PAMMOTH modeling, baseline</vt:lpstr>
      <vt:lpstr>PowerPoint Presentation</vt:lpstr>
      <vt:lpstr>PowerPoint Presentation</vt:lpstr>
      <vt:lpstr>PowerPoint Presentation</vt:lpstr>
      <vt:lpstr>PowerPoint Presentation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PowerPoint Presentation</vt:lpstr>
      <vt:lpstr>Using 2SOS model in PAT</vt:lpstr>
      <vt:lpstr>Using TOF model in PAT</vt:lpstr>
      <vt:lpstr>Using FWI model in PAT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Felix</cp:lastModifiedBy>
  <cp:revision>284</cp:revision>
  <dcterms:created xsi:type="dcterms:W3CDTF">2001-02-21T14:32:28Z</dcterms:created>
  <dcterms:modified xsi:type="dcterms:W3CDTF">2024-06-20T09:39:58Z</dcterms:modified>
  <cp:category/>
</cp:coreProperties>
</file>